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8" r:id="rId12"/>
    <p:sldId id="269" r:id="rId13"/>
    <p:sldId id="270" r:id="rId14"/>
    <p:sldId id="271" r:id="rId15"/>
    <p:sldId id="277" r:id="rId16"/>
    <p:sldId id="276" r:id="rId17"/>
    <p:sldId id="278" r:id="rId18"/>
    <p:sldId id="273" r:id="rId19"/>
    <p:sldId id="274" r:id="rId20"/>
    <p:sldId id="275" r:id="rId21"/>
    <p:sldId id="279" r:id="rId22"/>
    <p:sldId id="280" r:id="rId2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 showGuides="1">
      <p:cViewPr varScale="1">
        <p:scale>
          <a:sx n="89" d="100"/>
          <a:sy n="89" d="100"/>
        </p:scale>
        <p:origin x="466" y="77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1/20/2015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1/20/2015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1/20/2015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1/20/2015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1/20/2015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1/20/2015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1/20/2015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1/20/2015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1/20/2015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1/20/2015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1/20/2015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1/20/2015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1/20/2015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1/20/2015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1/20/2015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1/20/2015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1/20/2015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latin typeface="Arial" charset="0"/>
                <a:ea typeface="ＭＳ Ｐゴシック" charset="0"/>
                <a:cs typeface="ＭＳ Ｐゴシック" charset="0"/>
              </a:rPr>
              <a:t>Higher education in </a:t>
            </a:r>
            <a:r>
              <a:rPr lang="en-US" dirty="0">
                <a:latin typeface="Arial" charset="0"/>
                <a:ea typeface="ＭＳ Ｐゴシック" charset="0"/>
                <a:cs typeface="ＭＳ Ｐゴシック" charset="0"/>
              </a:rPr>
              <a:t>C</a:t>
            </a:r>
            <a:r>
              <a:rPr lang="en-US" dirty="0" smtClean="0">
                <a:latin typeface="Arial" charset="0"/>
                <a:ea typeface="ＭＳ Ｐゴシック" charset="0"/>
                <a:cs typeface="ＭＳ Ｐゴシック" charset="0"/>
              </a:rPr>
              <a:t>olombia</a:t>
            </a:r>
            <a:endParaRPr lang="en-US" dirty="0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dirty="0" smtClean="0">
                <a:latin typeface="Arial" charset="0"/>
                <a:ea typeface="ＭＳ Ｐゴシック" charset="0"/>
                <a:cs typeface="ＭＳ Ｐゴシック" charset="0"/>
              </a:rPr>
              <a:t>For the Seminar “Higher </a:t>
            </a:r>
            <a:r>
              <a:rPr lang="en-US" dirty="0">
                <a:latin typeface="Arial" charset="0"/>
                <a:ea typeface="ＭＳ Ｐゴシック" charset="0"/>
                <a:cs typeface="ＭＳ Ｐゴシック" charset="0"/>
              </a:rPr>
              <a:t>education systems in Europe and </a:t>
            </a:r>
            <a:r>
              <a:rPr lang="en-US" dirty="0" smtClean="0">
                <a:latin typeface="Arial" charset="0"/>
                <a:ea typeface="ＭＳ Ｐゴシック" charset="0"/>
                <a:cs typeface="ＭＳ Ｐゴシック" charset="0"/>
              </a:rPr>
              <a:t>abroad” in 2015</a:t>
            </a:r>
          </a:p>
          <a:p>
            <a:pPr eaLnBrk="1" hangingPunct="1"/>
            <a:r>
              <a:rPr lang="en-US" dirty="0" smtClean="0">
                <a:latin typeface="Arial" charset="0"/>
                <a:ea typeface="ＭＳ Ｐゴシック" charset="0"/>
                <a:cs typeface="ＭＳ Ｐゴシック" charset="0"/>
              </a:rPr>
              <a:t>by Kai </a:t>
            </a:r>
            <a:r>
              <a:rPr lang="en-US" dirty="0" err="1" smtClean="0">
                <a:latin typeface="Arial" charset="0"/>
                <a:ea typeface="ＭＳ Ｐゴシック" charset="0"/>
                <a:cs typeface="ＭＳ Ｐゴシック" charset="0"/>
              </a:rPr>
              <a:t>Klinker</a:t>
            </a:r>
            <a:endParaRPr lang="en-US" dirty="0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772809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Academic Year and Credits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Academic year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Summer semester: February to </a:t>
            </a:r>
            <a:r>
              <a:rPr lang="en-US" dirty="0" smtClean="0"/>
              <a:t>J</a:t>
            </a:r>
            <a:r>
              <a:rPr lang="en-US" dirty="0" smtClean="0"/>
              <a:t>une (April to September in Germany)</a:t>
            </a:r>
            <a:endParaRPr lang="en-US" dirty="0"/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Winter semester: usually August to </a:t>
            </a:r>
            <a:r>
              <a:rPr lang="en-US" dirty="0" smtClean="0"/>
              <a:t>December (October to March in Germany)</a:t>
            </a:r>
            <a:endParaRPr lang="en-US" dirty="0"/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The semester can be delayed by strikes and </a:t>
            </a:r>
            <a:r>
              <a:rPr lang="en-US" dirty="0" smtClean="0"/>
              <a:t>demonstrations</a:t>
            </a:r>
          </a:p>
          <a:p>
            <a:r>
              <a:rPr lang="en-US" dirty="0" smtClean="0"/>
              <a:t>Credits</a:t>
            </a:r>
            <a:endParaRPr lang="en-US" dirty="0"/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 smtClean="0"/>
              <a:t>The master lasts 4 semesters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 smtClean="0"/>
              <a:t>Total amount of credits: </a:t>
            </a:r>
            <a:r>
              <a:rPr lang="en-US" dirty="0" smtClean="0"/>
              <a:t>52</a:t>
            </a:r>
            <a:endParaRPr lang="en-US" dirty="0" smtClean="0"/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 smtClean="0"/>
              <a:t> =&gt; 1 Colombian credit ~ </a:t>
            </a:r>
            <a:r>
              <a:rPr lang="en-US" dirty="0" smtClean="0"/>
              <a:t>120/52 </a:t>
            </a:r>
            <a:r>
              <a:rPr lang="en-US" dirty="0"/>
              <a:t>~</a:t>
            </a:r>
            <a:r>
              <a:rPr lang="en-US" dirty="0" smtClean="0"/>
              <a:t> 2.3 </a:t>
            </a:r>
            <a:r>
              <a:rPr lang="en-US" dirty="0" smtClean="0"/>
              <a:t>ECTS</a:t>
            </a:r>
          </a:p>
        </p:txBody>
      </p:sp>
    </p:spTree>
    <p:extLst>
      <p:ext uri="{BB962C8B-B14F-4D97-AF65-F5344CB8AC3E}">
        <p14:creationId xmlns:p14="http://schemas.microsoft.com/office/powerpoint/2010/main" val="40969683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Teaching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Very different to studying at a German university</a:t>
            </a:r>
          </a:p>
          <a:p>
            <a:r>
              <a:rPr lang="en-US" dirty="0" smtClean="0"/>
              <a:t>Much more similar to school</a:t>
            </a:r>
          </a:p>
          <a:p>
            <a:r>
              <a:rPr lang="en-US" dirty="0" smtClean="0"/>
              <a:t>Lectures are held in classrooms</a:t>
            </a:r>
          </a:p>
          <a:p>
            <a:r>
              <a:rPr lang="en-US" dirty="0" smtClean="0"/>
              <a:t>Typical class size: 8-25 students</a:t>
            </a:r>
          </a:p>
          <a:p>
            <a:r>
              <a:rPr lang="en-US" dirty="0" smtClean="0"/>
              <a:t>The professor behaves more like a teacher</a:t>
            </a:r>
          </a:p>
          <a:p>
            <a:endParaRPr lang="en-US" dirty="0"/>
          </a:p>
        </p:txBody>
      </p:sp>
      <p:pic>
        <p:nvPicPr>
          <p:cNvPr id="4" name="Picture 2" descr="C:\Users\Kai\Documents\Seminar-Frau-Reiser\Webseite\pictures\class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2778996"/>
            <a:ext cx="4919932" cy="36899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797127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Teaching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grades are gathered throughout the year by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Homework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Tests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Presentations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Software Projects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Final projects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Final </a:t>
            </a:r>
            <a:r>
              <a:rPr lang="en-US" dirty="0" smtClean="0"/>
              <a:t>exams</a:t>
            </a:r>
          </a:p>
          <a:p>
            <a:r>
              <a:rPr lang="en-US" dirty="0" smtClean="0"/>
              <a:t>On average there was about one mark per week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48366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Grading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Grades From 5 to 1</a:t>
            </a:r>
          </a:p>
          <a:p>
            <a:r>
              <a:rPr lang="en-US" dirty="0" smtClean="0"/>
              <a:t>5 is the best mark and 1 the worst (inverse to our system)</a:t>
            </a:r>
          </a:p>
          <a:p>
            <a:r>
              <a:rPr lang="en-US" dirty="0" smtClean="0"/>
              <a:t>The last passing grade is 3 </a:t>
            </a:r>
          </a:p>
          <a:p>
            <a:r>
              <a:rPr lang="en-US" dirty="0" smtClean="0"/>
              <a:t>Formula: </a:t>
            </a:r>
            <a:r>
              <a:rPr lang="it-IT" dirty="0"/>
              <a:t>1+3*(5 - colombian mark)/2</a:t>
            </a:r>
            <a:endParaRPr lang="en-US" dirty="0" smtClean="0"/>
          </a:p>
          <a:p>
            <a:r>
              <a:rPr lang="en-US" dirty="0" smtClean="0"/>
              <a:t>Example: A 4.0 in Colombia</a:t>
            </a:r>
          </a:p>
          <a:p>
            <a:r>
              <a:rPr lang="it-IT" dirty="0"/>
              <a:t>1+3*(5 </a:t>
            </a:r>
            <a:r>
              <a:rPr lang="it-IT" dirty="0" smtClean="0"/>
              <a:t>– 4.0)/2</a:t>
            </a:r>
            <a:r>
              <a:rPr lang="en-US" dirty="0" smtClean="0"/>
              <a:t> = </a:t>
            </a:r>
            <a:r>
              <a:rPr lang="en-US" dirty="0" smtClean="0"/>
              <a:t>2.5</a:t>
            </a:r>
            <a:endParaRPr lang="en-US" dirty="0" smtClean="0"/>
          </a:p>
          <a:p>
            <a:r>
              <a:rPr lang="en-US" dirty="0" smtClean="0"/>
              <a:t>So a 4.0 in Colombia would correspond to a 2.5 in Germany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41923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Universidad Nacional de Colombia (UNAL)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One of three public universities in Colombia</a:t>
            </a:r>
          </a:p>
          <a:p>
            <a:r>
              <a:rPr lang="en-US" dirty="0" smtClean="0"/>
              <a:t>The amount of money students have to pay per semester depends on their parents’ income.</a:t>
            </a:r>
          </a:p>
          <a:p>
            <a:r>
              <a:rPr lang="en-US" dirty="0" smtClean="0"/>
              <a:t>Is considered to be the best university in Colombia (place 316), together with the private “Universidad de los Andes” (place 262 in QS university worldwide rankings 2014</a:t>
            </a:r>
            <a:r>
              <a:rPr lang="en-US" dirty="0" smtClean="0"/>
              <a:t>)</a:t>
            </a:r>
          </a:p>
          <a:p>
            <a:r>
              <a:rPr lang="en-US" dirty="0" smtClean="0"/>
              <a:t>50 000 students (TUM 37 000)</a:t>
            </a:r>
            <a:endParaRPr lang="en-US" dirty="0" smtClean="0"/>
          </a:p>
          <a:p>
            <a:r>
              <a:rPr lang="en-US" dirty="0" smtClean="0"/>
              <a:t>Has campuses in 8 different cities in Colombia. </a:t>
            </a:r>
          </a:p>
          <a:p>
            <a:r>
              <a:rPr lang="en-US" dirty="0" smtClean="0"/>
              <a:t>94 pre-graduate programs</a:t>
            </a:r>
          </a:p>
          <a:p>
            <a:r>
              <a:rPr lang="en-US" dirty="0" smtClean="0"/>
              <a:t>148 Master programs</a:t>
            </a:r>
          </a:p>
          <a:p>
            <a:r>
              <a:rPr lang="en-US" dirty="0" smtClean="0"/>
              <a:t>54 doctor programs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91453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Computer Science at the UNAL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Called </a:t>
            </a:r>
            <a:r>
              <a:rPr lang="en-US" dirty="0" err="1" smtClean="0"/>
              <a:t>Ingenieria</a:t>
            </a:r>
            <a:r>
              <a:rPr lang="en-US" dirty="0" smtClean="0"/>
              <a:t> de </a:t>
            </a:r>
            <a:r>
              <a:rPr lang="en-US" dirty="0" err="1" smtClean="0"/>
              <a:t>Sistemas</a:t>
            </a:r>
            <a:r>
              <a:rPr lang="en-US" dirty="0" smtClean="0"/>
              <a:t> y </a:t>
            </a:r>
            <a:r>
              <a:rPr lang="en-US" dirty="0" err="1" smtClean="0"/>
              <a:t>Computacion</a:t>
            </a:r>
            <a:endParaRPr lang="en-US" dirty="0" smtClean="0"/>
          </a:p>
          <a:p>
            <a:r>
              <a:rPr lang="en-US" dirty="0" smtClean="0"/>
              <a:t>Bachelor: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5</a:t>
            </a:r>
            <a:r>
              <a:rPr lang="en-US" dirty="0" smtClean="0"/>
              <a:t> years and a total of 165 credits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 smtClean="0"/>
              <a:t>48 credits in basic subjects (Mostly math but also economics and science)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 smtClean="0"/>
              <a:t>84 credits in basic computer science lectures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 smtClean="0"/>
              <a:t>33 credits electives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 smtClean="0"/>
              <a:t>12 credits language courses</a:t>
            </a:r>
          </a:p>
          <a:p>
            <a:pPr lvl="1">
              <a:buFont typeface="Arial" panose="020B0604020202020204" pitchFamily="34" charset="0"/>
              <a:buChar char="•"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5526054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Computer Science at the UNAL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Master: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 smtClean="0"/>
              <a:t>2 years and a total of 52 credits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 smtClean="0"/>
              <a:t>22 credits Master’s thesis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 smtClean="0"/>
              <a:t>4 credits Master project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 smtClean="0"/>
              <a:t>6 credits Seminars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 smtClean="0"/>
              <a:t>20 credits electives</a:t>
            </a:r>
          </a:p>
          <a:p>
            <a:pPr lvl="1">
              <a:buFont typeface="Arial" panose="020B0604020202020204" pitchFamily="34" charset="0"/>
              <a:buChar char="•"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2256835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Courses I took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Temas</a:t>
            </a:r>
            <a:r>
              <a:rPr lang="en-US" dirty="0" smtClean="0"/>
              <a:t> </a:t>
            </a:r>
            <a:r>
              <a:rPr lang="en-US" dirty="0" err="1" smtClean="0"/>
              <a:t>avanzados</a:t>
            </a:r>
            <a:r>
              <a:rPr lang="en-US" dirty="0" smtClean="0"/>
              <a:t> de </a:t>
            </a:r>
            <a:r>
              <a:rPr lang="en-US" dirty="0" err="1" smtClean="0"/>
              <a:t>Ingenieria</a:t>
            </a:r>
            <a:r>
              <a:rPr lang="en-US" dirty="0" smtClean="0"/>
              <a:t> de software I (advanced topics in software engineering)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 smtClean="0"/>
              <a:t>Project: We built a web application to play peg-solitaire in group of three people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 smtClean="0"/>
              <a:t>We tried to use SEMAT in the project (an agile development method like SCRUM)</a:t>
            </a:r>
          </a:p>
          <a:p>
            <a:r>
              <a:rPr lang="en-US" dirty="0" err="1" smtClean="0"/>
              <a:t>Optimizacion</a:t>
            </a:r>
            <a:r>
              <a:rPr lang="en-US" dirty="0" smtClean="0"/>
              <a:t> Bio-</a:t>
            </a:r>
            <a:r>
              <a:rPr lang="en-US" dirty="0" err="1" smtClean="0"/>
              <a:t>Inspirada</a:t>
            </a:r>
            <a:r>
              <a:rPr lang="en-US" dirty="0" smtClean="0"/>
              <a:t> (Bio-inspired optimization techniques)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 smtClean="0"/>
              <a:t>We had to implement several algorithms ourselves and apply them to test problems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 smtClean="0"/>
              <a:t>Topics: Genetic algorithms, Particle Swarm Optimization, Simulated annealing and ant colony optimization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9882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Student life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Many activities offered at the university</a:t>
            </a:r>
          </a:p>
          <a:p>
            <a:r>
              <a:rPr lang="en-US" dirty="0" smtClean="0"/>
              <a:t>For example: Climbing</a:t>
            </a:r>
            <a:r>
              <a:rPr lang="en-US" dirty="0" smtClean="0"/>
              <a:t>, soccer, dancing, martial arts, yoga, gymnastics, running, American football, chess, table tennis, weight lifting, tennis, squash, futsal, basketball, </a:t>
            </a:r>
            <a:r>
              <a:rPr lang="en-US" dirty="0" err="1" smtClean="0"/>
              <a:t>frisbee</a:t>
            </a:r>
            <a:endParaRPr lang="en-US" dirty="0" smtClean="0"/>
          </a:p>
          <a:p>
            <a:r>
              <a:rPr lang="en-US" dirty="0" smtClean="0"/>
              <a:t>To participate you need to find the person in charge for that activity and talk to them</a:t>
            </a:r>
          </a:p>
          <a:p>
            <a:r>
              <a:rPr lang="en-US" dirty="0" smtClean="0"/>
              <a:t>It is easy to find friends</a:t>
            </a:r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4" name="Picture 2" descr="C:\Users\Kai\Documents\Seminar-Frau-Reiser\Webseite\pictures\soccer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297202" y="3918762"/>
            <a:ext cx="5080722" cy="28529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631057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04208" y="2937007"/>
            <a:ext cx="8128000" cy="601538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Thank you for your attention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25940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latin typeface="Arial" charset="0"/>
                <a:ea typeface="ＭＳ Ｐゴシック" charset="0"/>
                <a:cs typeface="ＭＳ Ｐゴシック" charset="0"/>
              </a:rPr>
              <a:t>Outline</a:t>
            </a:r>
            <a:endParaRPr lang="en-US" dirty="0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latin typeface="Arial" charset="0"/>
                <a:ea typeface="ＭＳ Ｐゴシック" charset="0"/>
                <a:cs typeface="ＭＳ Ｐゴシック" charset="0"/>
              </a:rPr>
              <a:t>General information about Colombia</a:t>
            </a:r>
          </a:p>
          <a:p>
            <a:pPr lvl="1" eaLnBrk="1" hangingPunct="1">
              <a:buFont typeface="Arial" panose="020B0604020202020204" pitchFamily="34" charset="0"/>
              <a:buChar char="•"/>
            </a:pPr>
            <a:r>
              <a:rPr lang="en-US" dirty="0" smtClean="0">
                <a:latin typeface="Arial" charset="0"/>
                <a:ea typeface="ＭＳ Ｐゴシック" charset="0"/>
                <a:cs typeface="ＭＳ Ｐゴシック" charset="0"/>
              </a:rPr>
              <a:t>Geography</a:t>
            </a:r>
          </a:p>
          <a:p>
            <a:pPr lvl="1" eaLnBrk="1" hangingPunct="1">
              <a:buFont typeface="Arial" panose="020B0604020202020204" pitchFamily="34" charset="0"/>
              <a:buChar char="•"/>
            </a:pPr>
            <a:r>
              <a:rPr lang="en-US" dirty="0" smtClean="0">
                <a:latin typeface="Arial" charset="0"/>
                <a:ea typeface="ＭＳ Ｐゴシック" charset="0"/>
                <a:cs typeface="ＭＳ Ｐゴシック" charset="0"/>
              </a:rPr>
              <a:t>History</a:t>
            </a:r>
          </a:p>
          <a:p>
            <a:pPr eaLnBrk="1" hangingPunct="1"/>
            <a:r>
              <a:rPr lang="en-US" dirty="0" smtClean="0">
                <a:latin typeface="Arial" charset="0"/>
                <a:ea typeface="ＭＳ Ｐゴシック" charset="0"/>
                <a:cs typeface="ＭＳ Ｐゴシック" charset="0"/>
              </a:rPr>
              <a:t>Colombian Education system</a:t>
            </a:r>
          </a:p>
          <a:p>
            <a:pPr eaLnBrk="1" hangingPunct="1"/>
            <a:r>
              <a:rPr lang="en-US" dirty="0" smtClean="0">
                <a:latin typeface="Arial" charset="0"/>
                <a:ea typeface="ＭＳ Ｐゴシック" charset="0"/>
                <a:cs typeface="ＭＳ Ｐゴシック" charset="0"/>
              </a:rPr>
              <a:t>The </a:t>
            </a:r>
            <a:r>
              <a:rPr lang="en-US" dirty="0" smtClean="0">
                <a:latin typeface="Arial" charset="0"/>
                <a:ea typeface="ＭＳ Ｐゴシック" charset="0"/>
                <a:cs typeface="ＭＳ Ｐゴシック" charset="0"/>
              </a:rPr>
              <a:t>Universidad Nacional de Colombia (UNAL)</a:t>
            </a:r>
          </a:p>
          <a:p>
            <a:pPr eaLnBrk="1" hangingPunct="1"/>
            <a:r>
              <a:rPr lang="en-US" dirty="0" smtClean="0">
                <a:latin typeface="Arial" charset="0"/>
                <a:ea typeface="ＭＳ Ｐゴシック" charset="0"/>
                <a:cs typeface="ＭＳ Ｐゴシック" charset="0"/>
              </a:rPr>
              <a:t>Computer science at the UNAL</a:t>
            </a:r>
            <a:endParaRPr lang="en-US" dirty="0" smtClean="0">
              <a:latin typeface="Arial" charset="0"/>
              <a:ea typeface="ＭＳ Ｐゴシック" charset="0"/>
              <a:cs typeface="ＭＳ Ｐゴシック" charset="0"/>
            </a:endParaRPr>
          </a:p>
          <a:p>
            <a:pPr eaLnBrk="1" hangingPunct="1"/>
            <a:r>
              <a:rPr lang="en-US" dirty="0" smtClean="0">
                <a:latin typeface="Arial" charset="0"/>
                <a:ea typeface="ＭＳ Ｐゴシック" charset="0"/>
                <a:cs typeface="ＭＳ Ｐゴシック" charset="0"/>
              </a:rPr>
              <a:t>Student Life</a:t>
            </a:r>
          </a:p>
          <a:p>
            <a:pPr eaLnBrk="1" hangingPunct="1"/>
            <a:endParaRPr lang="en-US" dirty="0" smtClean="0">
              <a:latin typeface="Arial" charset="0"/>
              <a:ea typeface="ＭＳ Ｐゴシック" charset="0"/>
              <a:cs typeface="ＭＳ Ｐゴシック" charset="0"/>
            </a:endParaRPr>
          </a:p>
          <a:p>
            <a:pPr eaLnBrk="1" hangingPunct="1"/>
            <a:endParaRPr lang="en-US" dirty="0" smtClean="0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467770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Colombian education System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940278" y="1440617"/>
          <a:ext cx="8686800" cy="4882536"/>
        </p:xfrm>
        <a:graphic>
          <a:graphicData uri="http://schemas.openxmlformats.org/drawingml/2006/table">
            <a:tbl>
              <a:tblPr/>
              <a:tblGrid>
                <a:gridCol w="2182484"/>
                <a:gridCol w="2160916"/>
                <a:gridCol w="2171700"/>
                <a:gridCol w="2171700"/>
              </a:tblGrid>
              <a:tr h="191472">
                <a:tc>
                  <a:txBody>
                    <a:bodyPr/>
                    <a:lstStyle/>
                    <a:p>
                      <a:pPr algn="ctr"/>
                      <a:r>
                        <a:rPr lang="en-US" sz="700">
                          <a:effectLst/>
                        </a:rPr>
                        <a:t>Edad</a:t>
                      </a:r>
                    </a:p>
                  </a:txBody>
                  <a:tcPr marL="38053" marR="38053" marT="19027" marB="19027" anchor="ctr">
                    <a:lnL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700" dirty="0" err="1">
                          <a:effectLst/>
                        </a:rPr>
                        <a:t>Grado</a:t>
                      </a:r>
                      <a:endParaRPr lang="en-US" sz="700" dirty="0">
                        <a:effectLst/>
                      </a:endParaRPr>
                    </a:p>
                  </a:txBody>
                  <a:tcPr marL="38053" marR="38053" marT="19027" marB="19027" anchor="ctr">
                    <a:lnL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700">
                          <a:effectLst/>
                        </a:rPr>
                        <a:t>Nivel Institucional</a:t>
                      </a:r>
                    </a:p>
                  </a:txBody>
                  <a:tcPr marL="38053" marR="38053" marT="19027" marB="19027" anchor="ctr">
                    <a:lnL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91472">
                <a:tc>
                  <a:txBody>
                    <a:bodyPr/>
                    <a:lstStyle/>
                    <a:p>
                      <a:r>
                        <a:rPr lang="en-US" sz="700" b="1">
                          <a:effectLst/>
                        </a:rPr>
                        <a:t>Preescolar</a:t>
                      </a:r>
                      <a:endParaRPr lang="en-US" sz="700">
                        <a:effectLst/>
                      </a:endParaRPr>
                    </a:p>
                  </a:txBody>
                  <a:tcPr marL="38053" marR="38053" marT="19027" marB="19027" anchor="ctr">
                    <a:lnL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700"/>
                    </a:p>
                  </a:txBody>
                  <a:tcPr marL="38053" marR="38053" marT="19027" marB="19027">
                    <a:lnL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700"/>
                    </a:p>
                  </a:txBody>
                  <a:tcPr marL="38053" marR="38053" marT="19027" marB="19027">
                    <a:lnT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700"/>
                    </a:p>
                  </a:txBody>
                  <a:tcPr marL="38053" marR="38053" marT="19027" marB="19027">
                    <a:lnT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1472">
                <a:tc>
                  <a:txBody>
                    <a:bodyPr/>
                    <a:lstStyle/>
                    <a:p>
                      <a:r>
                        <a:rPr lang="en-US" sz="700">
                          <a:effectLst/>
                        </a:rPr>
                        <a:t>1-2</a:t>
                      </a:r>
                    </a:p>
                  </a:txBody>
                  <a:tcPr marL="38053" marR="38053" marT="19027" marB="19027" anchor="ctr">
                    <a:lnL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700">
                          <a:effectLst/>
                        </a:rPr>
                        <a:t>Prejardín</a:t>
                      </a:r>
                    </a:p>
                  </a:txBody>
                  <a:tcPr marL="38053" marR="38053" marT="19027" marB="19027" anchor="ctr">
                    <a:lnL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 rowSpan="5" gridSpan="2">
                  <a:txBody>
                    <a:bodyPr/>
                    <a:lstStyle/>
                    <a:p>
                      <a:r>
                        <a:rPr lang="en-US" sz="700">
                          <a:effectLst/>
                        </a:rPr>
                        <a:t>Jardín Infantil / Educación Preescolar</a:t>
                      </a:r>
                    </a:p>
                  </a:txBody>
                  <a:tcPr marL="38053" marR="38053" marT="19027" marB="19027" anchor="ctr">
                    <a:lnL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 rowSpan="5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91472">
                <a:tc>
                  <a:txBody>
                    <a:bodyPr/>
                    <a:lstStyle/>
                    <a:p>
                      <a:r>
                        <a:rPr lang="en-US" sz="700">
                          <a:effectLst/>
                        </a:rPr>
                        <a:t>2-3</a:t>
                      </a:r>
                    </a:p>
                  </a:txBody>
                  <a:tcPr marL="38053" marR="38053" marT="19027" marB="19027" anchor="ctr">
                    <a:lnL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700">
                          <a:effectLst/>
                        </a:rPr>
                        <a:t>Jardín</a:t>
                      </a:r>
                    </a:p>
                  </a:txBody>
                  <a:tcPr marL="38053" marR="38053" marT="19027" marB="19027" anchor="ctr">
                    <a:lnL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91472">
                <a:tc>
                  <a:txBody>
                    <a:bodyPr/>
                    <a:lstStyle/>
                    <a:p>
                      <a:r>
                        <a:rPr lang="en-US" sz="700">
                          <a:effectLst/>
                        </a:rPr>
                        <a:t>3-4</a:t>
                      </a:r>
                    </a:p>
                  </a:txBody>
                  <a:tcPr marL="38053" marR="38053" marT="19027" marB="19027" anchor="ctr">
                    <a:lnL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700">
                          <a:effectLst/>
                        </a:rPr>
                        <a:t>Preescolar</a:t>
                      </a:r>
                    </a:p>
                  </a:txBody>
                  <a:tcPr marL="38053" marR="38053" marT="19027" marB="19027" anchor="ctr">
                    <a:lnL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91472">
                <a:tc>
                  <a:txBody>
                    <a:bodyPr/>
                    <a:lstStyle/>
                    <a:p>
                      <a:r>
                        <a:rPr lang="en-US" sz="700">
                          <a:effectLst/>
                        </a:rPr>
                        <a:t>4-5</a:t>
                      </a:r>
                    </a:p>
                  </a:txBody>
                  <a:tcPr marL="38053" marR="38053" marT="19027" marB="19027" anchor="ctr">
                    <a:lnL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700">
                          <a:effectLst/>
                        </a:rPr>
                        <a:t>Kínder</a:t>
                      </a:r>
                    </a:p>
                  </a:txBody>
                  <a:tcPr marL="38053" marR="38053" marT="19027" marB="19027" anchor="ctr">
                    <a:lnL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91472">
                <a:tc>
                  <a:txBody>
                    <a:bodyPr/>
                    <a:lstStyle/>
                    <a:p>
                      <a:r>
                        <a:rPr lang="en-US" sz="700">
                          <a:effectLst/>
                        </a:rPr>
                        <a:t>5-6</a:t>
                      </a:r>
                    </a:p>
                  </a:txBody>
                  <a:tcPr marL="38053" marR="38053" marT="19027" marB="19027" anchor="ctr">
                    <a:lnL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700">
                          <a:effectLst/>
                        </a:rPr>
                        <a:t>Transición</a:t>
                      </a:r>
                    </a:p>
                  </a:txBody>
                  <a:tcPr marL="38053" marR="38053" marT="19027" marB="19027" anchor="ctr">
                    <a:lnL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91472">
                <a:tc>
                  <a:txBody>
                    <a:bodyPr/>
                    <a:lstStyle/>
                    <a:p>
                      <a:r>
                        <a:rPr lang="en-US" sz="700" b="1">
                          <a:effectLst/>
                        </a:rPr>
                        <a:t>Primaria</a:t>
                      </a:r>
                      <a:endParaRPr lang="en-US" sz="700">
                        <a:effectLst/>
                      </a:endParaRPr>
                    </a:p>
                  </a:txBody>
                  <a:tcPr marL="38053" marR="38053" marT="19027" marB="19027" anchor="ctr">
                    <a:lnL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700"/>
                    </a:p>
                  </a:txBody>
                  <a:tcPr marL="38053" marR="38053" marT="19027" marB="19027">
                    <a:lnL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700"/>
                    </a:p>
                  </a:txBody>
                  <a:tcPr marL="38053" marR="38053" marT="19027" marB="19027">
                    <a:lnT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700"/>
                    </a:p>
                  </a:txBody>
                  <a:tcPr marL="38053" marR="38053" marT="19027" marB="19027">
                    <a:lnT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1472">
                <a:tc>
                  <a:txBody>
                    <a:bodyPr/>
                    <a:lstStyle/>
                    <a:p>
                      <a:r>
                        <a:rPr lang="en-US" sz="700">
                          <a:effectLst/>
                        </a:rPr>
                        <a:t>6-7</a:t>
                      </a:r>
                    </a:p>
                  </a:txBody>
                  <a:tcPr marL="38053" marR="38053" marT="19027" marB="19027" anchor="ctr">
                    <a:lnL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700">
                          <a:effectLst/>
                        </a:rPr>
                        <a:t>1°</a:t>
                      </a:r>
                    </a:p>
                  </a:txBody>
                  <a:tcPr marL="38053" marR="38053" marT="19027" marB="19027" anchor="ctr">
                    <a:lnL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 rowSpan="5" gridSpan="2">
                  <a:txBody>
                    <a:bodyPr/>
                    <a:lstStyle/>
                    <a:p>
                      <a:r>
                        <a:rPr lang="es-ES" sz="700">
                          <a:effectLst/>
                        </a:rPr>
                        <a:t>Escuela Primaria / Educación Básica Primaria</a:t>
                      </a:r>
                    </a:p>
                  </a:txBody>
                  <a:tcPr marL="38053" marR="38053" marT="19027" marB="19027" anchor="ctr">
                    <a:lnL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 rowSpan="5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91472">
                <a:tc>
                  <a:txBody>
                    <a:bodyPr/>
                    <a:lstStyle/>
                    <a:p>
                      <a:r>
                        <a:rPr lang="en-US" sz="700">
                          <a:effectLst/>
                        </a:rPr>
                        <a:t>7-8</a:t>
                      </a:r>
                    </a:p>
                  </a:txBody>
                  <a:tcPr marL="38053" marR="38053" marT="19027" marB="19027" anchor="ctr">
                    <a:lnL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700">
                          <a:effectLst/>
                        </a:rPr>
                        <a:t>2°</a:t>
                      </a:r>
                    </a:p>
                  </a:txBody>
                  <a:tcPr marL="38053" marR="38053" marT="19027" marB="19027" anchor="ctr">
                    <a:lnL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91472">
                <a:tc>
                  <a:txBody>
                    <a:bodyPr/>
                    <a:lstStyle/>
                    <a:p>
                      <a:r>
                        <a:rPr lang="en-US" sz="700">
                          <a:effectLst/>
                        </a:rPr>
                        <a:t>8-9</a:t>
                      </a:r>
                    </a:p>
                  </a:txBody>
                  <a:tcPr marL="38053" marR="38053" marT="19027" marB="19027" anchor="ctr">
                    <a:lnL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700">
                          <a:effectLst/>
                        </a:rPr>
                        <a:t>3°</a:t>
                      </a:r>
                    </a:p>
                  </a:txBody>
                  <a:tcPr marL="38053" marR="38053" marT="19027" marB="19027" anchor="ctr">
                    <a:lnL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91472">
                <a:tc>
                  <a:txBody>
                    <a:bodyPr/>
                    <a:lstStyle/>
                    <a:p>
                      <a:r>
                        <a:rPr lang="en-US" sz="700">
                          <a:effectLst/>
                        </a:rPr>
                        <a:t>9-10</a:t>
                      </a:r>
                    </a:p>
                  </a:txBody>
                  <a:tcPr marL="38053" marR="38053" marT="19027" marB="19027" anchor="ctr">
                    <a:lnL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700">
                          <a:effectLst/>
                        </a:rPr>
                        <a:t>4°</a:t>
                      </a:r>
                    </a:p>
                  </a:txBody>
                  <a:tcPr marL="38053" marR="38053" marT="19027" marB="19027" anchor="ctr">
                    <a:lnL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91472">
                <a:tc>
                  <a:txBody>
                    <a:bodyPr/>
                    <a:lstStyle/>
                    <a:p>
                      <a:r>
                        <a:rPr lang="en-US" sz="700">
                          <a:effectLst/>
                        </a:rPr>
                        <a:t>10-11</a:t>
                      </a:r>
                    </a:p>
                  </a:txBody>
                  <a:tcPr marL="38053" marR="38053" marT="19027" marB="19027" anchor="ctr">
                    <a:lnL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700">
                          <a:effectLst/>
                        </a:rPr>
                        <a:t>5°</a:t>
                      </a:r>
                    </a:p>
                  </a:txBody>
                  <a:tcPr marL="38053" marR="38053" marT="19027" marB="19027" anchor="ctr">
                    <a:lnL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91472">
                <a:tc>
                  <a:txBody>
                    <a:bodyPr/>
                    <a:lstStyle/>
                    <a:p>
                      <a:r>
                        <a:rPr lang="en-US" sz="700" b="1">
                          <a:effectLst/>
                        </a:rPr>
                        <a:t>Básica Secundaria</a:t>
                      </a:r>
                      <a:endParaRPr lang="en-US" sz="700">
                        <a:effectLst/>
                      </a:endParaRPr>
                    </a:p>
                  </a:txBody>
                  <a:tcPr marL="38053" marR="38053" marT="19027" marB="19027" anchor="ctr">
                    <a:lnL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700"/>
                    </a:p>
                  </a:txBody>
                  <a:tcPr marL="38053" marR="38053" marT="19027" marB="19027">
                    <a:lnL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700"/>
                    </a:p>
                  </a:txBody>
                  <a:tcPr marL="38053" marR="38053" marT="19027" marB="19027">
                    <a:lnT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700"/>
                    </a:p>
                  </a:txBody>
                  <a:tcPr marL="38053" marR="38053" marT="19027" marB="19027">
                    <a:lnT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1472">
                <a:tc>
                  <a:txBody>
                    <a:bodyPr/>
                    <a:lstStyle/>
                    <a:p>
                      <a:r>
                        <a:rPr lang="en-US" sz="700">
                          <a:effectLst/>
                        </a:rPr>
                        <a:t>11-12</a:t>
                      </a:r>
                    </a:p>
                  </a:txBody>
                  <a:tcPr marL="38053" marR="38053" marT="19027" marB="19027" anchor="ctr">
                    <a:lnL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700">
                          <a:effectLst/>
                        </a:rPr>
                        <a:t>6°</a:t>
                      </a:r>
                    </a:p>
                  </a:txBody>
                  <a:tcPr marL="38053" marR="38053" marT="19027" marB="19027" anchor="ctr">
                    <a:lnL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 rowSpan="4" gridSpan="2">
                  <a:txBody>
                    <a:bodyPr/>
                    <a:lstStyle/>
                    <a:p>
                      <a:r>
                        <a:rPr lang="en-US" sz="700">
                          <a:effectLst/>
                        </a:rPr>
                        <a:t>Básica / Educación Básica Secundaria</a:t>
                      </a:r>
                    </a:p>
                  </a:txBody>
                  <a:tcPr marL="38053" marR="38053" marT="19027" marB="19027" anchor="ctr">
                    <a:lnL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 rowSpan="4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91472">
                <a:tc>
                  <a:txBody>
                    <a:bodyPr/>
                    <a:lstStyle/>
                    <a:p>
                      <a:r>
                        <a:rPr lang="en-US" sz="700">
                          <a:effectLst/>
                        </a:rPr>
                        <a:t>12-13</a:t>
                      </a:r>
                    </a:p>
                  </a:txBody>
                  <a:tcPr marL="38053" marR="38053" marT="19027" marB="19027" anchor="ctr">
                    <a:lnL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700">
                          <a:effectLst/>
                        </a:rPr>
                        <a:t>7°</a:t>
                      </a:r>
                    </a:p>
                  </a:txBody>
                  <a:tcPr marL="38053" marR="38053" marT="19027" marB="19027" anchor="ctr">
                    <a:lnL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91472">
                <a:tc>
                  <a:txBody>
                    <a:bodyPr/>
                    <a:lstStyle/>
                    <a:p>
                      <a:r>
                        <a:rPr lang="en-US" sz="700">
                          <a:effectLst/>
                        </a:rPr>
                        <a:t>13-14</a:t>
                      </a:r>
                    </a:p>
                  </a:txBody>
                  <a:tcPr marL="38053" marR="38053" marT="19027" marB="19027" anchor="ctr">
                    <a:lnL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700">
                          <a:effectLst/>
                        </a:rPr>
                        <a:t>8°</a:t>
                      </a:r>
                    </a:p>
                  </a:txBody>
                  <a:tcPr marL="38053" marR="38053" marT="19027" marB="19027" anchor="ctr">
                    <a:lnL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91472">
                <a:tc>
                  <a:txBody>
                    <a:bodyPr/>
                    <a:lstStyle/>
                    <a:p>
                      <a:r>
                        <a:rPr lang="en-US" sz="700">
                          <a:effectLst/>
                        </a:rPr>
                        <a:t>14-15</a:t>
                      </a:r>
                    </a:p>
                  </a:txBody>
                  <a:tcPr marL="38053" marR="38053" marT="19027" marB="19027" anchor="ctr">
                    <a:lnL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700">
                          <a:effectLst/>
                        </a:rPr>
                        <a:t>9°</a:t>
                      </a:r>
                    </a:p>
                  </a:txBody>
                  <a:tcPr marL="38053" marR="38053" marT="19027" marB="19027" anchor="ctr">
                    <a:lnL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91472">
                <a:tc>
                  <a:txBody>
                    <a:bodyPr/>
                    <a:lstStyle/>
                    <a:p>
                      <a:r>
                        <a:rPr lang="en-US" sz="700" b="1">
                          <a:effectLst/>
                        </a:rPr>
                        <a:t>Alta Secundaria</a:t>
                      </a:r>
                      <a:endParaRPr lang="en-US" sz="700">
                        <a:effectLst/>
                      </a:endParaRPr>
                    </a:p>
                  </a:txBody>
                  <a:tcPr marL="38053" marR="38053" marT="19027" marB="19027" anchor="ctr">
                    <a:lnL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700"/>
                    </a:p>
                  </a:txBody>
                  <a:tcPr marL="38053" marR="38053" marT="19027" marB="19027">
                    <a:lnL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700"/>
                    </a:p>
                  </a:txBody>
                  <a:tcPr marL="38053" marR="38053" marT="19027" marB="19027">
                    <a:lnT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700"/>
                    </a:p>
                  </a:txBody>
                  <a:tcPr marL="38053" marR="38053" marT="19027" marB="19027">
                    <a:lnT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1472">
                <a:tc>
                  <a:txBody>
                    <a:bodyPr/>
                    <a:lstStyle/>
                    <a:p>
                      <a:r>
                        <a:rPr lang="en-US" sz="700">
                          <a:effectLst/>
                        </a:rPr>
                        <a:t>15-16</a:t>
                      </a:r>
                    </a:p>
                  </a:txBody>
                  <a:tcPr marL="38053" marR="38053" marT="19027" marB="19027" anchor="ctr">
                    <a:lnL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700">
                          <a:effectLst/>
                        </a:rPr>
                        <a:t>10°</a:t>
                      </a:r>
                    </a:p>
                  </a:txBody>
                  <a:tcPr marL="38053" marR="38053" marT="19027" marB="19027" anchor="ctr">
                    <a:lnL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 rowSpan="3" gridSpan="2">
                  <a:txBody>
                    <a:bodyPr/>
                    <a:lstStyle/>
                    <a:p>
                      <a:r>
                        <a:rPr lang="en-US" sz="700">
                          <a:effectLst/>
                        </a:rPr>
                        <a:t>Bachillerato / Educación Media</a:t>
                      </a:r>
                    </a:p>
                  </a:txBody>
                  <a:tcPr marL="38053" marR="38053" marT="19027" marB="19027" anchor="ctr">
                    <a:lnL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 rowSpan="3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91472">
                <a:tc>
                  <a:txBody>
                    <a:bodyPr/>
                    <a:lstStyle/>
                    <a:p>
                      <a:r>
                        <a:rPr lang="en-US" sz="700">
                          <a:effectLst/>
                        </a:rPr>
                        <a:t>16-17</a:t>
                      </a:r>
                    </a:p>
                  </a:txBody>
                  <a:tcPr marL="38053" marR="38053" marT="19027" marB="19027" anchor="ctr">
                    <a:lnL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700">
                          <a:effectLst/>
                        </a:rPr>
                        <a:t>11°</a:t>
                      </a:r>
                    </a:p>
                  </a:txBody>
                  <a:tcPr marL="38053" marR="38053" marT="19027" marB="19027" anchor="ctr">
                    <a:lnL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35076">
                <a:tc>
                  <a:txBody>
                    <a:bodyPr/>
                    <a:lstStyle/>
                    <a:p>
                      <a:r>
                        <a:rPr lang="en-US" sz="700">
                          <a:effectLst/>
                        </a:rPr>
                        <a:t>17-18</a:t>
                      </a:r>
                    </a:p>
                  </a:txBody>
                  <a:tcPr marL="38053" marR="38053" marT="19027" marB="19027" anchor="ctr">
                    <a:lnL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" sz="700">
                          <a:effectLst/>
                        </a:rPr>
                        <a:t>12° (Sólo en algunos colegios)</a:t>
                      </a:r>
                    </a:p>
                  </a:txBody>
                  <a:tcPr marL="38053" marR="38053" marT="19027" marB="19027" anchor="ctr">
                    <a:lnL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35076">
                <a:tc>
                  <a:txBody>
                    <a:bodyPr/>
                    <a:lstStyle/>
                    <a:p>
                      <a:r>
                        <a:rPr lang="en-US" sz="700" b="1">
                          <a:effectLst/>
                        </a:rPr>
                        <a:t>Educación Superior</a:t>
                      </a:r>
                      <a:endParaRPr lang="en-US" sz="700">
                        <a:effectLst/>
                      </a:endParaRPr>
                    </a:p>
                  </a:txBody>
                  <a:tcPr marL="38053" marR="38053" marT="19027" marB="19027" anchor="ctr">
                    <a:lnL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700"/>
                    </a:p>
                  </a:txBody>
                  <a:tcPr marL="38053" marR="38053" marT="19027" marB="19027">
                    <a:lnL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700"/>
                    </a:p>
                  </a:txBody>
                  <a:tcPr marL="38053" marR="38053" marT="19027" marB="19027">
                    <a:lnT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700"/>
                    </a:p>
                  </a:txBody>
                  <a:tcPr marL="38053" marR="38053" marT="19027" marB="19027">
                    <a:lnT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1472">
                <a:tc>
                  <a:txBody>
                    <a:bodyPr/>
                    <a:lstStyle/>
                    <a:p>
                      <a:r>
                        <a:rPr lang="en-US" sz="700">
                          <a:effectLst/>
                        </a:rPr>
                        <a:t>18+</a:t>
                      </a:r>
                    </a:p>
                  </a:txBody>
                  <a:tcPr marL="38053" marR="38053" marT="19027" marB="19027" anchor="ctr">
                    <a:lnL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700">
                          <a:effectLst/>
                        </a:rPr>
                        <a:t>Universidad</a:t>
                      </a:r>
                    </a:p>
                  </a:txBody>
                  <a:tcPr marL="38053" marR="38053" marT="19027" marB="19027" anchor="ctr">
                    <a:lnL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 gridSpan="2">
                  <a:txBody>
                    <a:bodyPr/>
                    <a:lstStyle/>
                    <a:p>
                      <a:r>
                        <a:rPr lang="en-US" sz="700" dirty="0">
                          <a:effectLst/>
                        </a:rPr>
                        <a:t>Universidad / </a:t>
                      </a:r>
                      <a:r>
                        <a:rPr lang="en-US" sz="700" dirty="0" err="1">
                          <a:effectLst/>
                        </a:rPr>
                        <a:t>Educación</a:t>
                      </a:r>
                      <a:r>
                        <a:rPr lang="en-US" sz="700" dirty="0">
                          <a:effectLst/>
                        </a:rPr>
                        <a:t> Superior</a:t>
                      </a:r>
                    </a:p>
                  </a:txBody>
                  <a:tcPr marL="38053" marR="38053" marT="19027" marB="19027" anchor="ctr">
                    <a:lnL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/>
            </a:r>
            <a:br>
              <a: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376218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Colombian education System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677863" y="2638266"/>
          <a:ext cx="8596311" cy="2926080"/>
        </p:xfrm>
        <a:graphic>
          <a:graphicData uri="http://schemas.openxmlformats.org/drawingml/2006/table">
            <a:tbl>
              <a:tblPr/>
              <a:tblGrid>
                <a:gridCol w="3524488"/>
                <a:gridCol w="1719262"/>
                <a:gridCol w="1719262"/>
                <a:gridCol w="1633299"/>
              </a:tblGrid>
              <a:tr h="228600">
                <a:tc>
                  <a:txBody>
                    <a:bodyPr/>
                    <a:lstStyle/>
                    <a:p>
                      <a:pPr algn="ctr"/>
                      <a:r>
                        <a:rPr lang="en-US" b="1">
                          <a:latin typeface="Arial" panose="020B0604020202020204" pitchFamily="34" charset="0"/>
                        </a:rPr>
                        <a:t>Agrupación</a:t>
                      </a:r>
                      <a:endParaRPr lang="en-US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>
                          <a:latin typeface="Arial" panose="020B0604020202020204" pitchFamily="34" charset="0"/>
                        </a:rPr>
                        <a:t>Créditos obligatorios</a:t>
                      </a:r>
                      <a:endParaRPr lang="en-US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>
                          <a:latin typeface="Arial" panose="020B0604020202020204" pitchFamily="34" charset="0"/>
                        </a:rPr>
                        <a:t>Créditos optativos</a:t>
                      </a:r>
                      <a:endParaRPr lang="en-US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>
                          <a:latin typeface="Arial" panose="020B0604020202020204" pitchFamily="34" charset="0"/>
                        </a:rPr>
                        <a:t>Total de créditos exigidos</a:t>
                      </a:r>
                      <a:endParaRPr lang="en-US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4780">
                <a:tc>
                  <a:txBody>
                    <a:bodyPr/>
                    <a:lstStyle/>
                    <a:p>
                      <a:r>
                        <a:rPr lang="es-ES">
                          <a:latin typeface="Arial" panose="020B0604020202020204" pitchFamily="34" charset="0"/>
                        </a:rPr>
                        <a:t>Matemáticas, Probabilidad y</a:t>
                      </a:r>
                    </a:p>
                    <a:p>
                      <a:r>
                        <a:rPr lang="es-ES">
                          <a:latin typeface="Arial" panose="020B0604020202020204" pitchFamily="34" charset="0"/>
                        </a:rPr>
                        <a:t>Estadística</a:t>
                      </a:r>
                      <a:endParaRPr lang="es-ES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latin typeface="Arial" panose="020B0604020202020204" pitchFamily="34" charset="0"/>
                        </a:rPr>
                        <a:t>30</a:t>
                      </a:r>
                      <a:endParaRPr lang="en-US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latin typeface="Arial" panose="020B0604020202020204" pitchFamily="34" charset="0"/>
                        </a:rPr>
                        <a:t>0</a:t>
                      </a:r>
                      <a:endParaRPr lang="en-US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latin typeface="Arial" panose="020B0604020202020204" pitchFamily="34" charset="0"/>
                        </a:rPr>
                        <a:t>30</a:t>
                      </a:r>
                      <a:endParaRPr lang="en-US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4780">
                <a:tc>
                  <a:txBody>
                    <a:bodyPr/>
                    <a:lstStyle/>
                    <a:p>
                      <a:r>
                        <a:rPr lang="en-US">
                          <a:latin typeface="Arial" panose="020B0604020202020204" pitchFamily="34" charset="0"/>
                        </a:rPr>
                        <a:t>Ciencias Naturales</a:t>
                      </a:r>
                      <a:endParaRPr lang="en-US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latin typeface="Arial" panose="020B0604020202020204" pitchFamily="34" charset="0"/>
                        </a:rPr>
                        <a:t>8</a:t>
                      </a:r>
                      <a:endParaRPr lang="en-US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latin typeface="Arial" panose="020B0604020202020204" pitchFamily="34" charset="0"/>
                        </a:rPr>
                        <a:t>4</a:t>
                      </a:r>
                      <a:endParaRPr lang="en-US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latin typeface="Arial" panose="020B0604020202020204" pitchFamily="34" charset="0"/>
                        </a:rPr>
                        <a:t>12</a:t>
                      </a:r>
                      <a:endParaRPr lang="en-US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4780">
                <a:tc>
                  <a:txBody>
                    <a:bodyPr/>
                    <a:lstStyle/>
                    <a:p>
                      <a:r>
                        <a:rPr lang="en-US">
                          <a:latin typeface="Arial" panose="020B0604020202020204" pitchFamily="34" charset="0"/>
                        </a:rPr>
                        <a:t>Ciencias Económicas y Administrativas</a:t>
                      </a:r>
                      <a:endParaRPr lang="en-US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latin typeface="Arial" panose="020B0604020202020204" pitchFamily="34" charset="0"/>
                        </a:rPr>
                        <a:t>6</a:t>
                      </a:r>
                      <a:endParaRPr lang="en-US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latin typeface="Arial" panose="020B0604020202020204" pitchFamily="34" charset="0"/>
                        </a:rPr>
                        <a:t>0</a:t>
                      </a:r>
                      <a:endParaRPr lang="en-US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latin typeface="Arial" panose="020B0604020202020204" pitchFamily="34" charset="0"/>
                        </a:rPr>
                        <a:t>6</a:t>
                      </a:r>
                      <a:endParaRPr lang="en-US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4780">
                <a:tc>
                  <a:txBody>
                    <a:bodyPr/>
                    <a:lstStyle/>
                    <a:p>
                      <a:r>
                        <a:rPr lang="en-US" b="1">
                          <a:latin typeface="Arial" panose="020B0604020202020204" pitchFamily="34" charset="0"/>
                        </a:rPr>
                        <a:t>Total</a:t>
                      </a:r>
                      <a:endParaRPr lang="en-US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>
                          <a:latin typeface="Arial" panose="020B0604020202020204" pitchFamily="34" charset="0"/>
                        </a:rPr>
                        <a:t>44</a:t>
                      </a:r>
                      <a:endParaRPr lang="en-US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>
                          <a:latin typeface="Arial" panose="020B0604020202020204" pitchFamily="34" charset="0"/>
                        </a:rPr>
                        <a:t>4</a:t>
                      </a:r>
                      <a:endParaRPr lang="en-US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Arial" panose="020B0604020202020204" pitchFamily="34" charset="0"/>
                        </a:rPr>
                        <a:t>48</a:t>
                      </a:r>
                      <a:endParaRPr lang="en-US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885521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Colombian education System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89767262"/>
              </p:ext>
            </p:extLst>
          </p:nvPr>
        </p:nvGraphicFramePr>
        <p:xfrm>
          <a:off x="1690777" y="1664899"/>
          <a:ext cx="7392837" cy="4554746"/>
        </p:xfrm>
        <a:graphic>
          <a:graphicData uri="http://schemas.openxmlformats.org/drawingml/2006/table">
            <a:tbl>
              <a:tblPr/>
              <a:tblGrid>
                <a:gridCol w="3031063"/>
                <a:gridCol w="1478567"/>
                <a:gridCol w="1478567"/>
                <a:gridCol w="1404640"/>
              </a:tblGrid>
              <a:tr h="657163">
                <a:tc>
                  <a:txBody>
                    <a:bodyPr/>
                    <a:lstStyle/>
                    <a:p>
                      <a:pPr algn="ctr" rtl="0"/>
                      <a:r>
                        <a:rPr lang="en-US" sz="1100" b="1">
                          <a:latin typeface="Arial" panose="020B0604020202020204" pitchFamily="34" charset="0"/>
                        </a:rPr>
                        <a:t>Agrupación</a:t>
                      </a:r>
                      <a:endParaRPr lang="en-US" sz="1100"/>
                    </a:p>
                  </a:txBody>
                  <a:tcPr marL="32116" marR="32116" marT="32116" marB="3211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100" b="1">
                          <a:latin typeface="Arial" panose="020B0604020202020204" pitchFamily="34" charset="0"/>
                        </a:rPr>
                        <a:t>Créditos obligatorios</a:t>
                      </a:r>
                      <a:endParaRPr lang="en-US" sz="1100"/>
                    </a:p>
                  </a:txBody>
                  <a:tcPr marL="32116" marR="32116" marT="32116" marB="3211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100" b="1">
                          <a:latin typeface="Arial" panose="020B0604020202020204" pitchFamily="34" charset="0"/>
                        </a:rPr>
                        <a:t>Créditos optativos</a:t>
                      </a:r>
                      <a:endParaRPr lang="en-US" sz="1100"/>
                    </a:p>
                  </a:txBody>
                  <a:tcPr marL="32116" marR="32116" marT="32116" marB="3211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100" b="1">
                          <a:latin typeface="Arial" panose="020B0604020202020204" pitchFamily="34" charset="0"/>
                        </a:rPr>
                        <a:t>Total de créditos exigidos</a:t>
                      </a:r>
                      <a:endParaRPr lang="en-US" sz="1100"/>
                    </a:p>
                  </a:txBody>
                  <a:tcPr marL="32116" marR="32116" marT="32116" marB="3211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657163">
                <a:tc>
                  <a:txBody>
                    <a:bodyPr/>
                    <a:lstStyle/>
                    <a:p>
                      <a:pPr rtl="0"/>
                      <a:r>
                        <a:rPr lang="es-ES" sz="1100">
                          <a:latin typeface="Arial" panose="020B0604020202020204" pitchFamily="34" charset="0"/>
                        </a:rPr>
                        <a:t>Arquitectura y Hardware de</a:t>
                      </a:r>
                    </a:p>
                    <a:p>
                      <a:pPr rtl="0"/>
                      <a:r>
                        <a:rPr lang="es-ES" sz="1100">
                          <a:latin typeface="Arial" panose="020B0604020202020204" pitchFamily="34" charset="0"/>
                        </a:rPr>
                        <a:t>Computadores</a:t>
                      </a:r>
                      <a:endParaRPr lang="es-ES" sz="1100"/>
                    </a:p>
                  </a:txBody>
                  <a:tcPr marL="32116" marR="32116" marT="32116" marB="3211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100">
                          <a:latin typeface="Arial" panose="020B0604020202020204" pitchFamily="34" charset="0"/>
                        </a:rPr>
                        <a:t>9</a:t>
                      </a:r>
                      <a:endParaRPr lang="en-US" sz="1100"/>
                    </a:p>
                  </a:txBody>
                  <a:tcPr marL="32116" marR="32116" marT="32116" marB="3211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100">
                          <a:latin typeface="Arial" panose="020B0604020202020204" pitchFamily="34" charset="0"/>
                        </a:rPr>
                        <a:t>0</a:t>
                      </a:r>
                      <a:endParaRPr lang="en-US" sz="1100"/>
                    </a:p>
                  </a:txBody>
                  <a:tcPr marL="32116" marR="32116" marT="32116" marB="3211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100">
                          <a:latin typeface="Arial" panose="020B0604020202020204" pitchFamily="34" charset="0"/>
                        </a:rPr>
                        <a:t>9</a:t>
                      </a:r>
                      <a:endParaRPr lang="en-US" sz="1100"/>
                    </a:p>
                  </a:txBody>
                  <a:tcPr marL="32116" marR="32116" marT="32116" marB="3211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62917">
                <a:tc>
                  <a:txBody>
                    <a:bodyPr/>
                    <a:lstStyle/>
                    <a:p>
                      <a:pPr rtl="0"/>
                      <a:r>
                        <a:rPr lang="es-ES" sz="1100">
                          <a:latin typeface="Arial" panose="020B0604020202020204" pitchFamily="34" charset="0"/>
                        </a:rPr>
                        <a:t>Métodos y Tecnologías de Software</a:t>
                      </a:r>
                      <a:endParaRPr lang="es-ES" sz="1100"/>
                    </a:p>
                  </a:txBody>
                  <a:tcPr marL="32116" marR="32116" marT="32116" marB="3211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100">
                          <a:latin typeface="Arial" panose="020B0604020202020204" pitchFamily="34" charset="0"/>
                        </a:rPr>
                        <a:t>24</a:t>
                      </a:r>
                      <a:endParaRPr lang="en-US" sz="1100"/>
                    </a:p>
                  </a:txBody>
                  <a:tcPr marL="32116" marR="32116" marT="32116" marB="3211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100">
                          <a:latin typeface="Arial" panose="020B0604020202020204" pitchFamily="34" charset="0"/>
                        </a:rPr>
                        <a:t>0</a:t>
                      </a:r>
                      <a:endParaRPr lang="en-US" sz="1100"/>
                    </a:p>
                  </a:txBody>
                  <a:tcPr marL="32116" marR="32116" marT="32116" marB="3211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100">
                          <a:latin typeface="Arial" panose="020B0604020202020204" pitchFamily="34" charset="0"/>
                        </a:rPr>
                        <a:t>24</a:t>
                      </a:r>
                      <a:endParaRPr lang="en-US" sz="1100"/>
                    </a:p>
                  </a:txBody>
                  <a:tcPr marL="32116" marR="32116" marT="32116" marB="3211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62917">
                <a:tc>
                  <a:txBody>
                    <a:bodyPr/>
                    <a:lstStyle/>
                    <a:p>
                      <a:pPr rtl="0"/>
                      <a:r>
                        <a:rPr lang="en-US" sz="1100">
                          <a:latin typeface="Arial" panose="020B0604020202020204" pitchFamily="34" charset="0"/>
                        </a:rPr>
                        <a:t>Infraestructura de Sistemas</a:t>
                      </a:r>
                      <a:endParaRPr lang="en-US" sz="1100"/>
                    </a:p>
                  </a:txBody>
                  <a:tcPr marL="32116" marR="32116" marT="32116" marB="3211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100">
                          <a:latin typeface="Arial" panose="020B0604020202020204" pitchFamily="34" charset="0"/>
                        </a:rPr>
                        <a:t>9</a:t>
                      </a:r>
                      <a:endParaRPr lang="en-US" sz="1100"/>
                    </a:p>
                  </a:txBody>
                  <a:tcPr marL="32116" marR="32116" marT="32116" marB="3211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100">
                          <a:latin typeface="Arial" panose="020B0604020202020204" pitchFamily="34" charset="0"/>
                        </a:rPr>
                        <a:t>0</a:t>
                      </a:r>
                      <a:endParaRPr lang="en-US" sz="1100"/>
                    </a:p>
                  </a:txBody>
                  <a:tcPr marL="32116" marR="32116" marT="32116" marB="3211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100">
                          <a:latin typeface="Arial" panose="020B0604020202020204" pitchFamily="34" charset="0"/>
                        </a:rPr>
                        <a:t>9</a:t>
                      </a:r>
                      <a:endParaRPr lang="en-US" sz="1100"/>
                    </a:p>
                  </a:txBody>
                  <a:tcPr marL="32116" marR="32116" marT="32116" marB="3211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657163">
                <a:tc>
                  <a:txBody>
                    <a:bodyPr/>
                    <a:lstStyle/>
                    <a:p>
                      <a:pPr rtl="0"/>
                      <a:r>
                        <a:rPr lang="es-ES" sz="1100">
                          <a:latin typeface="Arial" panose="020B0604020202020204" pitchFamily="34" charset="0"/>
                        </a:rPr>
                        <a:t>Sistemas de Información y</a:t>
                      </a:r>
                    </a:p>
                    <a:p>
                      <a:pPr rtl="0"/>
                      <a:r>
                        <a:rPr lang="es-ES" sz="1100">
                          <a:latin typeface="Arial" panose="020B0604020202020204" pitchFamily="34" charset="0"/>
                        </a:rPr>
                        <a:t>Organizaciones</a:t>
                      </a:r>
                      <a:endParaRPr lang="es-ES" sz="1100"/>
                    </a:p>
                  </a:txBody>
                  <a:tcPr marL="32116" marR="32116" marT="32116" marB="3211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100">
                          <a:latin typeface="Arial" panose="020B0604020202020204" pitchFamily="34" charset="0"/>
                        </a:rPr>
                        <a:t>6</a:t>
                      </a:r>
                      <a:endParaRPr lang="en-US" sz="1100"/>
                    </a:p>
                  </a:txBody>
                  <a:tcPr marL="32116" marR="32116" marT="32116" marB="3211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100">
                          <a:latin typeface="Arial" panose="020B0604020202020204" pitchFamily="34" charset="0"/>
                        </a:rPr>
                        <a:t>0</a:t>
                      </a:r>
                      <a:endParaRPr lang="en-US" sz="1100"/>
                    </a:p>
                  </a:txBody>
                  <a:tcPr marL="32116" marR="32116" marT="32116" marB="3211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100">
                          <a:latin typeface="Arial" panose="020B0604020202020204" pitchFamily="34" charset="0"/>
                        </a:rPr>
                        <a:t>6</a:t>
                      </a:r>
                      <a:endParaRPr lang="en-US" sz="1100"/>
                    </a:p>
                  </a:txBody>
                  <a:tcPr marL="32116" marR="32116" marT="32116" marB="3211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62917">
                <a:tc>
                  <a:txBody>
                    <a:bodyPr/>
                    <a:lstStyle/>
                    <a:p>
                      <a:pPr rtl="0"/>
                      <a:r>
                        <a:rPr lang="en-US" sz="1100">
                          <a:latin typeface="Arial" panose="020B0604020202020204" pitchFamily="34" charset="0"/>
                        </a:rPr>
                        <a:t>Investigación de Operaciones</a:t>
                      </a:r>
                      <a:endParaRPr lang="en-US" sz="1100"/>
                    </a:p>
                  </a:txBody>
                  <a:tcPr marL="32116" marR="32116" marT="32116" marB="3211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100">
                          <a:latin typeface="Arial" panose="020B0604020202020204" pitchFamily="34" charset="0"/>
                        </a:rPr>
                        <a:t>9</a:t>
                      </a:r>
                      <a:endParaRPr lang="en-US" sz="1100"/>
                    </a:p>
                  </a:txBody>
                  <a:tcPr marL="32116" marR="32116" marT="32116" marB="3211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100">
                          <a:latin typeface="Arial" panose="020B0604020202020204" pitchFamily="34" charset="0"/>
                        </a:rPr>
                        <a:t>0</a:t>
                      </a:r>
                      <a:endParaRPr lang="en-US" sz="1100"/>
                    </a:p>
                  </a:txBody>
                  <a:tcPr marL="32116" marR="32116" marT="32116" marB="3211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100">
                          <a:latin typeface="Arial" panose="020B0604020202020204" pitchFamily="34" charset="0"/>
                        </a:rPr>
                        <a:t>9</a:t>
                      </a:r>
                      <a:endParaRPr lang="en-US" sz="1100"/>
                    </a:p>
                  </a:txBody>
                  <a:tcPr marL="32116" marR="32116" marT="32116" marB="3211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62917">
                <a:tc>
                  <a:txBody>
                    <a:bodyPr/>
                    <a:lstStyle/>
                    <a:p>
                      <a:pPr rtl="0"/>
                      <a:r>
                        <a:rPr lang="en-US" sz="1100">
                          <a:latin typeface="Arial" panose="020B0604020202020204" pitchFamily="34" charset="0"/>
                        </a:rPr>
                        <a:t>Tecnologías de Aplicación</a:t>
                      </a:r>
                      <a:endParaRPr lang="en-US" sz="1100"/>
                    </a:p>
                  </a:txBody>
                  <a:tcPr marL="32116" marR="32116" marT="32116" marB="3211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100">
                          <a:latin typeface="Arial" panose="020B0604020202020204" pitchFamily="34" charset="0"/>
                        </a:rPr>
                        <a:t>9</a:t>
                      </a:r>
                      <a:endParaRPr lang="en-US" sz="1100"/>
                    </a:p>
                  </a:txBody>
                  <a:tcPr marL="32116" marR="32116" marT="32116" marB="3211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100">
                          <a:latin typeface="Arial" panose="020B0604020202020204" pitchFamily="34" charset="0"/>
                        </a:rPr>
                        <a:t>12</a:t>
                      </a:r>
                      <a:endParaRPr lang="en-US" sz="1100"/>
                    </a:p>
                  </a:txBody>
                  <a:tcPr marL="32116" marR="32116" marT="32116" marB="3211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100">
                          <a:latin typeface="Arial" panose="020B0604020202020204" pitchFamily="34" charset="0"/>
                        </a:rPr>
                        <a:t>21</a:t>
                      </a:r>
                      <a:endParaRPr lang="en-US" sz="1100"/>
                    </a:p>
                  </a:txBody>
                  <a:tcPr marL="32116" marR="32116" marT="32116" marB="3211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62917">
                <a:tc>
                  <a:txBody>
                    <a:bodyPr/>
                    <a:lstStyle/>
                    <a:p>
                      <a:pPr rtl="0"/>
                      <a:r>
                        <a:rPr lang="es-ES" sz="1100">
                          <a:latin typeface="Arial" panose="020B0604020202020204" pitchFamily="34" charset="0"/>
                        </a:rPr>
                        <a:t>Sin Agrupación (Trabajo de Grado)</a:t>
                      </a:r>
                      <a:endParaRPr lang="es-ES" sz="1100"/>
                    </a:p>
                  </a:txBody>
                  <a:tcPr marL="32116" marR="32116" marT="32116" marB="3211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100">
                          <a:latin typeface="Arial" panose="020B0604020202020204" pitchFamily="34" charset="0"/>
                        </a:rPr>
                        <a:t>6</a:t>
                      </a:r>
                      <a:endParaRPr lang="en-US" sz="1100"/>
                    </a:p>
                  </a:txBody>
                  <a:tcPr marL="32116" marR="32116" marT="32116" marB="3211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100">
                          <a:latin typeface="Arial" panose="020B0604020202020204" pitchFamily="34" charset="0"/>
                        </a:rPr>
                        <a:t>0</a:t>
                      </a:r>
                      <a:endParaRPr lang="en-US" sz="1100"/>
                    </a:p>
                  </a:txBody>
                  <a:tcPr marL="32116" marR="32116" marT="32116" marB="3211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100">
                          <a:latin typeface="Arial" panose="020B0604020202020204" pitchFamily="34" charset="0"/>
                        </a:rPr>
                        <a:t>6</a:t>
                      </a:r>
                      <a:endParaRPr lang="en-US" sz="1100"/>
                    </a:p>
                  </a:txBody>
                  <a:tcPr marL="32116" marR="32116" marT="32116" marB="3211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68672">
                <a:tc>
                  <a:txBody>
                    <a:bodyPr/>
                    <a:lstStyle/>
                    <a:p>
                      <a:pPr rtl="0"/>
                      <a:r>
                        <a:rPr lang="en-US" sz="1100" b="1">
                          <a:latin typeface="Arial" panose="020B0604020202020204" pitchFamily="34" charset="0"/>
                        </a:rPr>
                        <a:t>Total</a:t>
                      </a:r>
                      <a:endParaRPr lang="en-US" sz="1100"/>
                    </a:p>
                  </a:txBody>
                  <a:tcPr marL="32116" marR="32116" marT="32116" marB="3211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100" b="1">
                          <a:latin typeface="Arial" panose="020B0604020202020204" pitchFamily="34" charset="0"/>
                        </a:rPr>
                        <a:t>72</a:t>
                      </a:r>
                      <a:endParaRPr lang="en-US" sz="1100"/>
                    </a:p>
                  </a:txBody>
                  <a:tcPr marL="32116" marR="32116" marT="32116" marB="3211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100" b="1">
                          <a:latin typeface="Arial" panose="020B0604020202020204" pitchFamily="34" charset="0"/>
                        </a:rPr>
                        <a:t>12</a:t>
                      </a:r>
                      <a:endParaRPr lang="en-US" sz="1100"/>
                    </a:p>
                  </a:txBody>
                  <a:tcPr marL="32116" marR="32116" marT="32116" marB="3211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100" b="1" dirty="0">
                          <a:latin typeface="Arial" panose="020B0604020202020204" pitchFamily="34" charset="0"/>
                        </a:rPr>
                        <a:t>84</a:t>
                      </a:r>
                      <a:endParaRPr lang="en-US" sz="1100" dirty="0"/>
                    </a:p>
                  </a:txBody>
                  <a:tcPr marL="32116" marR="32116" marT="32116" marB="3211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351891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Colombia</a:t>
            </a:r>
            <a:endParaRPr lang="en-US" dirty="0"/>
          </a:p>
        </p:txBody>
      </p:sp>
      <p:pic>
        <p:nvPicPr>
          <p:cNvPr id="1026" name="Picture 2" descr="File:COL orthographic (San Andrés and Providencia special).sv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605178" y="1122633"/>
            <a:ext cx="5402473" cy="54024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274019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Colombia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Population: About 40 Million inhabitants</a:t>
            </a:r>
          </a:p>
          <a:p>
            <a:r>
              <a:rPr lang="en-US" dirty="0"/>
              <a:t>Territory: 1.141.748 square kilometers (Germany has 357.168</a:t>
            </a:r>
            <a:r>
              <a:rPr lang="en-US" dirty="0" smtClean="0"/>
              <a:t>)</a:t>
            </a:r>
          </a:p>
          <a:p>
            <a:r>
              <a:rPr lang="en-US" dirty="0"/>
              <a:t>Official Language: </a:t>
            </a:r>
            <a:r>
              <a:rPr lang="en-US" dirty="0" smtClean="0"/>
              <a:t>Spanish</a:t>
            </a:r>
            <a:endParaRPr lang="en-US" dirty="0"/>
          </a:p>
          <a:p>
            <a:r>
              <a:rPr lang="en-US" dirty="0" smtClean="0"/>
              <a:t>Currency</a:t>
            </a:r>
            <a:r>
              <a:rPr lang="en-US" dirty="0" smtClean="0"/>
              <a:t>: Colombian Pesos </a:t>
            </a:r>
            <a:r>
              <a:rPr lang="en-US" dirty="0" smtClean="0"/>
              <a:t>(2745 </a:t>
            </a:r>
            <a:r>
              <a:rPr lang="en-US" dirty="0" smtClean="0"/>
              <a:t>Pesos </a:t>
            </a:r>
            <a:r>
              <a:rPr lang="en-US" dirty="0" smtClean="0"/>
              <a:t>are 1 Euro 20.1.2015)</a:t>
            </a:r>
            <a:endParaRPr lang="en-US" dirty="0" smtClean="0"/>
          </a:p>
          <a:p>
            <a:r>
              <a:rPr lang="en-US" dirty="0" smtClean="0"/>
              <a:t>Natural </a:t>
            </a:r>
            <a:r>
              <a:rPr lang="en-US" dirty="0" smtClean="0"/>
              <a:t>resources: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 smtClean="0"/>
              <a:t>Oil and gas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 smtClean="0"/>
              <a:t>Coal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 smtClean="0"/>
              <a:t>Emeralds (80% of worldwide production)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 smtClean="0"/>
              <a:t>Nickel, gold, silver, platinum, iron ore</a:t>
            </a:r>
          </a:p>
          <a:p>
            <a:pPr lvl="1">
              <a:buFont typeface="Arial" panose="020B0604020202020204" pitchFamily="34" charset="0"/>
              <a:buChar char="•"/>
            </a:pP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60753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Climate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Equator passes through the south of Colombia</a:t>
            </a:r>
            <a:endParaRPr lang="en-US" dirty="0" smtClean="0"/>
          </a:p>
          <a:p>
            <a:r>
              <a:rPr lang="en-US" dirty="0" smtClean="0"/>
              <a:t>Does not have seasons like we do, only rain seasons</a:t>
            </a:r>
          </a:p>
          <a:p>
            <a:r>
              <a:rPr lang="en-US" dirty="0" smtClean="0"/>
              <a:t>The climate depends a lot on the altitude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94197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San Andres</a:t>
            </a:r>
            <a:endParaRPr lang="en-US" dirty="0"/>
          </a:p>
        </p:txBody>
      </p:sp>
      <p:pic>
        <p:nvPicPr>
          <p:cNvPr id="2050" name="Picture 2" descr="File:Johny Cay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468555" y="1270000"/>
            <a:ext cx="5833776" cy="38814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Content Placeholder 2"/>
          <p:cNvSpPr txBox="1">
            <a:spLocks/>
          </p:cNvSpPr>
          <p:nvPr/>
        </p:nvSpPr>
        <p:spPr>
          <a:xfrm>
            <a:off x="940278" y="5240219"/>
            <a:ext cx="8540757" cy="13029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Lies in the Caribbean sea northwest of of Colombia</a:t>
            </a:r>
          </a:p>
          <a:p>
            <a:r>
              <a:rPr lang="en-US" kern="0" dirty="0" smtClean="0"/>
              <a:t>Average </a:t>
            </a:r>
            <a:r>
              <a:rPr lang="en-US" kern="0" dirty="0"/>
              <a:t>temperature: </a:t>
            </a:r>
            <a:r>
              <a:rPr lang="en-US" kern="0" dirty="0" smtClean="0"/>
              <a:t>28 </a:t>
            </a:r>
            <a:r>
              <a:rPr lang="en-US" kern="0" dirty="0"/>
              <a:t>degrees </a:t>
            </a:r>
            <a:r>
              <a:rPr lang="en-US" kern="0" dirty="0" smtClean="0"/>
              <a:t>Celsius</a:t>
            </a:r>
            <a:endParaRPr lang="en-US" kern="0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15480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Bogota</a:t>
            </a:r>
            <a:endParaRPr lang="en-US" dirty="0"/>
          </a:p>
        </p:txBody>
      </p:sp>
      <p:pic>
        <p:nvPicPr>
          <p:cNvPr id="3074" name="Picture 2" descr="http://upload.wikimedia.org/wikipedia/commons/thumb/4/48/Panorama_van_bogota.jpg/1920px-Panorama_van_bogota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15357" y="1340610"/>
            <a:ext cx="8128000" cy="14901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Content Placeholder 2"/>
          <p:cNvSpPr txBox="1">
            <a:spLocks/>
          </p:cNvSpPr>
          <p:nvPr/>
        </p:nvSpPr>
        <p:spPr bwMode="auto">
          <a:xfrm>
            <a:off x="2032001" y="3319670"/>
            <a:ext cx="7960139" cy="18484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66700" indent="-2667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charset="2"/>
              <a:buChar char="§"/>
              <a:defRPr sz="2000" b="0">
                <a:solidFill>
                  <a:schemeClr val="tx1"/>
                </a:solidFill>
                <a:latin typeface="+mn-lt"/>
                <a:ea typeface="ＭＳ Ｐゴシック" pitchFamily="-65" charset="-128"/>
                <a:cs typeface="ＭＳ Ｐゴシック" pitchFamily="18" charset="-128"/>
              </a:defRPr>
            </a:lvl1pPr>
            <a:lvl2pPr marL="534988" indent="-26828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Lucida Grande"/>
              <a:buChar char="□"/>
              <a:defRPr sz="2000" b="0">
                <a:solidFill>
                  <a:schemeClr val="tx1"/>
                </a:solidFill>
                <a:latin typeface="+mn-lt"/>
                <a:ea typeface="ＭＳ Ｐゴシック" pitchFamily="-65" charset="-128"/>
              </a:defRPr>
            </a:lvl2pPr>
            <a:lvl3pPr marL="801688" indent="-2667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Lucida Grande"/>
              <a:buChar char="□"/>
              <a:defRPr sz="2000" b="0">
                <a:solidFill>
                  <a:schemeClr val="tx1"/>
                </a:solidFill>
                <a:latin typeface="+mn-lt"/>
                <a:ea typeface="ＭＳ Ｐゴシック" pitchFamily="-65" charset="-128"/>
              </a:defRPr>
            </a:lvl3pPr>
            <a:lvl4pPr marL="1079500" indent="-27781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Lucida Grande"/>
              <a:buChar char="□"/>
              <a:defRPr sz="2000" b="0">
                <a:solidFill>
                  <a:schemeClr val="tx1"/>
                </a:solidFill>
                <a:latin typeface="+mn-lt"/>
                <a:ea typeface="ＭＳ Ｐゴシック" pitchFamily="-65" charset="-128"/>
              </a:defRPr>
            </a:lvl4pPr>
            <a:lvl5pPr marL="1346200" indent="-2667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Lucida Grande"/>
              <a:buChar char="□"/>
              <a:defRPr sz="2000" b="0">
                <a:solidFill>
                  <a:schemeClr val="tx1"/>
                </a:solidFill>
                <a:latin typeface="+mn-lt"/>
                <a:ea typeface="ＭＳ Ｐゴシック" pitchFamily="-65" charset="-128"/>
              </a:defRPr>
            </a:lvl5pPr>
            <a:lvl6pPr marL="2438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+mn-lt"/>
              </a:defRPr>
            </a:lvl6pPr>
            <a:lvl7pPr marL="2895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+mn-lt"/>
              </a:defRPr>
            </a:lvl7pPr>
            <a:lvl8pPr marL="3352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+mn-lt"/>
              </a:defRPr>
            </a:lvl8pPr>
            <a:lvl9pPr marL="3810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en-US" kern="0" dirty="0"/>
              <a:t>Capital of Colombia</a:t>
            </a:r>
          </a:p>
          <a:p>
            <a:r>
              <a:rPr lang="en-US" kern="0" dirty="0"/>
              <a:t>About 8 </a:t>
            </a:r>
            <a:r>
              <a:rPr lang="en-US" kern="0" dirty="0"/>
              <a:t>m</a:t>
            </a:r>
            <a:r>
              <a:rPr lang="en-US" kern="0" dirty="0"/>
              <a:t>illion inhabitants</a:t>
            </a:r>
          </a:p>
          <a:p>
            <a:r>
              <a:rPr lang="en-US" kern="0" dirty="0"/>
              <a:t>Altitude: 2650 m</a:t>
            </a:r>
          </a:p>
          <a:p>
            <a:r>
              <a:rPr lang="en-US" kern="0" dirty="0"/>
              <a:t>Average temperature: 13 degrees </a:t>
            </a:r>
            <a:r>
              <a:rPr lang="en-US" kern="0" dirty="0" smtClean="0"/>
              <a:t>Celsius</a:t>
            </a:r>
            <a:endParaRPr lang="en-US" kern="0" dirty="0"/>
          </a:p>
        </p:txBody>
      </p:sp>
      <p:pic>
        <p:nvPicPr>
          <p:cNvPr id="3080" name="Picture 8" descr="http://upload.wikimedia.org/wikipedia/commons/thumb/d/dc/Colombia_-_Location_Map_%282013%29_-_COL_-_UNOCHA.svg/280px-Colombia_-_Location_Map_%282013%29_-_COL_-_UNOCHA.svg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4405" y="2871095"/>
            <a:ext cx="3911474" cy="39114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495459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Colombian History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Colonized by the Spanish in 1499</a:t>
            </a:r>
          </a:p>
          <a:p>
            <a:r>
              <a:rPr lang="en-US" dirty="0" smtClean="0"/>
              <a:t>There is an ongoing armed conflict that started in the 1960s</a:t>
            </a:r>
          </a:p>
          <a:p>
            <a:r>
              <a:rPr lang="en-US" dirty="0" smtClean="0"/>
              <a:t>The main participating groups are: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 smtClean="0"/>
              <a:t>Guerilla </a:t>
            </a:r>
            <a:r>
              <a:rPr lang="en-US" dirty="0" smtClean="0"/>
              <a:t>groups (FARC and ELN</a:t>
            </a:r>
            <a:r>
              <a:rPr lang="en-US" dirty="0" smtClean="0"/>
              <a:t>)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Paramilitary groups (de-mobilized in 2001</a:t>
            </a:r>
            <a:r>
              <a:rPr lang="en-US" dirty="0" smtClean="0"/>
              <a:t>)</a:t>
            </a:r>
            <a:endParaRPr lang="en-US" dirty="0" smtClean="0"/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 smtClean="0"/>
              <a:t>Colombian military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 smtClean="0"/>
              <a:t>Crime syndicates (such as the Medellin </a:t>
            </a:r>
            <a:r>
              <a:rPr lang="en-US" dirty="0" smtClean="0"/>
              <a:t>cartel)</a:t>
            </a:r>
            <a:endParaRPr lang="en-US" dirty="0" smtClean="0"/>
          </a:p>
          <a:p>
            <a:r>
              <a:rPr lang="en-US" dirty="0" smtClean="0"/>
              <a:t>The </a:t>
            </a:r>
            <a:r>
              <a:rPr lang="en-US" dirty="0" smtClean="0"/>
              <a:t>conflict was the </a:t>
            </a:r>
            <a:r>
              <a:rPr lang="en-US" dirty="0"/>
              <a:t>most violent in the </a:t>
            </a:r>
            <a:r>
              <a:rPr lang="en-US" dirty="0" smtClean="0"/>
              <a:t>1990s and has cooled down since 2000.</a:t>
            </a:r>
          </a:p>
          <a:p>
            <a:r>
              <a:rPr lang="en-US" dirty="0" smtClean="0"/>
              <a:t>It is estimated that about 220 000 people were killed and that 80% of the victims were non-combatant civilians.</a:t>
            </a:r>
          </a:p>
          <a:p>
            <a:r>
              <a:rPr lang="en-US" dirty="0" smtClean="0"/>
              <a:t>About 6 million people have been displaced since 1985</a:t>
            </a:r>
          </a:p>
        </p:txBody>
      </p:sp>
    </p:spTree>
    <p:extLst>
      <p:ext uri="{BB962C8B-B14F-4D97-AF65-F5344CB8AC3E}">
        <p14:creationId xmlns:p14="http://schemas.microsoft.com/office/powerpoint/2010/main" val="9748151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Colombian Education System</a:t>
            </a:r>
            <a:endParaRPr lang="en-US" dirty="0"/>
          </a:p>
        </p:txBody>
      </p:sp>
      <p:pic>
        <p:nvPicPr>
          <p:cNvPr id="4098" name="Picture 2" descr="http://www-db.in.tum.de/teaching/ws1112/hsufg/Colombia/HigherEducationSystemsInColombia/Images/655x385xStructure.png.pagespeed.ic.jhmYXy2eDw.pn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6604" y="1399571"/>
            <a:ext cx="8087398" cy="47888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236968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1660</TotalTime>
  <Words>978</Words>
  <Application>Microsoft Office PowerPoint</Application>
  <PresentationFormat>Widescreen</PresentationFormat>
  <Paragraphs>227</Paragraphs>
  <Slides>22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8" baseType="lpstr">
      <vt:lpstr>MS PGothic</vt:lpstr>
      <vt:lpstr>Arial</vt:lpstr>
      <vt:lpstr>Trebuchet MS</vt:lpstr>
      <vt:lpstr>Wingdings</vt:lpstr>
      <vt:lpstr>Wingdings 3</vt:lpstr>
      <vt:lpstr>Facet</vt:lpstr>
      <vt:lpstr>Higher education in Colombia</vt:lpstr>
      <vt:lpstr>Outline</vt:lpstr>
      <vt:lpstr>Colombia</vt:lpstr>
      <vt:lpstr>Colombia</vt:lpstr>
      <vt:lpstr>Climate</vt:lpstr>
      <vt:lpstr>San Andres</vt:lpstr>
      <vt:lpstr>Bogota</vt:lpstr>
      <vt:lpstr>Colombian History</vt:lpstr>
      <vt:lpstr>Colombian Education System</vt:lpstr>
      <vt:lpstr>Academic Year and Credits</vt:lpstr>
      <vt:lpstr>Teaching style</vt:lpstr>
      <vt:lpstr>Teaching style</vt:lpstr>
      <vt:lpstr>Grading</vt:lpstr>
      <vt:lpstr>Universidad Nacional de Colombia (UNAL)</vt:lpstr>
      <vt:lpstr>Computer Science at the UNAL</vt:lpstr>
      <vt:lpstr>Computer Science at the UNAL</vt:lpstr>
      <vt:lpstr>Courses I took</vt:lpstr>
      <vt:lpstr>Student life</vt:lpstr>
      <vt:lpstr>Thank you for your attention</vt:lpstr>
      <vt:lpstr>Colombian education System</vt:lpstr>
      <vt:lpstr>Colombian education System</vt:lpstr>
      <vt:lpstr>Colombian education System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Higher education in Colombia</dc:title>
  <dc:creator>Hans Peter</dc:creator>
  <cp:lastModifiedBy>Hans Peter</cp:lastModifiedBy>
  <cp:revision>27</cp:revision>
  <dcterms:created xsi:type="dcterms:W3CDTF">2015-01-20T19:44:22Z</dcterms:created>
  <dcterms:modified xsi:type="dcterms:W3CDTF">2015-01-21T23:25:22Z</dcterms:modified>
</cp:coreProperties>
</file>